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40"/>
  </p:notesMasterIdLst>
  <p:sldIdLst>
    <p:sldId id="446" r:id="rId2"/>
    <p:sldId id="447" r:id="rId3"/>
    <p:sldId id="448" r:id="rId4"/>
    <p:sldId id="449" r:id="rId5"/>
    <p:sldId id="472" r:id="rId6"/>
    <p:sldId id="473" r:id="rId7"/>
    <p:sldId id="450" r:id="rId8"/>
    <p:sldId id="471" r:id="rId9"/>
    <p:sldId id="452" r:id="rId10"/>
    <p:sldId id="453" r:id="rId11"/>
    <p:sldId id="454" r:id="rId12"/>
    <p:sldId id="47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8" r:id="rId46"/>
    <p:sldId id="499" r:id="rId47"/>
    <p:sldId id="500" r:id="rId48"/>
    <p:sldId id="501" r:id="rId49"/>
    <p:sldId id="502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496" r:id="rId59"/>
    <p:sldId id="505" r:id="rId60"/>
    <p:sldId id="497" r:id="rId61"/>
    <p:sldId id="506" r:id="rId62"/>
    <p:sldId id="529" r:id="rId63"/>
    <p:sldId id="507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23" r:id="rId80"/>
    <p:sldId id="524" r:id="rId81"/>
    <p:sldId id="538" r:id="rId82"/>
    <p:sldId id="539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50" r:id="rId94"/>
    <p:sldId id="551" r:id="rId95"/>
    <p:sldId id="552" r:id="rId96"/>
    <p:sldId id="553" r:id="rId97"/>
    <p:sldId id="554" r:id="rId98"/>
    <p:sldId id="555" r:id="rId99"/>
    <p:sldId id="556" r:id="rId100"/>
    <p:sldId id="557" r:id="rId101"/>
    <p:sldId id="558" r:id="rId102"/>
    <p:sldId id="559" r:id="rId103"/>
    <p:sldId id="560" r:id="rId104"/>
    <p:sldId id="561" r:id="rId105"/>
    <p:sldId id="562" r:id="rId106"/>
    <p:sldId id="563" r:id="rId107"/>
    <p:sldId id="564" r:id="rId108"/>
    <p:sldId id="566" r:id="rId109"/>
    <p:sldId id="567" r:id="rId110"/>
    <p:sldId id="568" r:id="rId111"/>
    <p:sldId id="581" r:id="rId112"/>
    <p:sldId id="569" r:id="rId113"/>
    <p:sldId id="570" r:id="rId114"/>
    <p:sldId id="571" r:id="rId115"/>
    <p:sldId id="572" r:id="rId116"/>
    <p:sldId id="573" r:id="rId117"/>
    <p:sldId id="574" r:id="rId118"/>
    <p:sldId id="575" r:id="rId119"/>
    <p:sldId id="582" r:id="rId120"/>
    <p:sldId id="583" r:id="rId121"/>
    <p:sldId id="576" r:id="rId122"/>
    <p:sldId id="577" r:id="rId123"/>
    <p:sldId id="578" r:id="rId124"/>
    <p:sldId id="579" r:id="rId125"/>
    <p:sldId id="580" r:id="rId126"/>
    <p:sldId id="584" r:id="rId127"/>
    <p:sldId id="585" r:id="rId128"/>
    <p:sldId id="586" r:id="rId129"/>
    <p:sldId id="588" r:id="rId130"/>
    <p:sldId id="589" r:id="rId131"/>
    <p:sldId id="590" r:id="rId132"/>
    <p:sldId id="591" r:id="rId133"/>
    <p:sldId id="592" r:id="rId134"/>
    <p:sldId id="593" r:id="rId135"/>
    <p:sldId id="594" r:id="rId136"/>
    <p:sldId id="595" r:id="rId137"/>
    <p:sldId id="596" r:id="rId138"/>
    <p:sldId id="597" r:id="rId1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5" autoAdjust="0"/>
    <p:restoredTop sz="96702" autoAdjust="0"/>
  </p:normalViewPr>
  <p:slideViewPr>
    <p:cSldViewPr snapToGrid="0">
      <p:cViewPr varScale="1">
        <p:scale>
          <a:sx n="126" d="100"/>
          <a:sy n="126" d="100"/>
        </p:scale>
        <p:origin x="1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0FF8-1187-46E7-9B69-51E3DB4B72D0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31529-2D78-40D4-86A4-334F1224A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9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614901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75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00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7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35272"/>
          </a:xfrm>
        </p:spPr>
        <p:txBody>
          <a:bodyPr>
            <a:normAutofit/>
          </a:bodyPr>
          <a:lstStyle>
            <a:lvl1pPr>
              <a:defRPr sz="360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39" y="1596325"/>
            <a:ext cx="10753189" cy="457587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60070" indent="-285750">
              <a:buFont typeface="Arial" panose="020B0604020202020204" pitchFamily="34" charset="0"/>
              <a:buChar char="•"/>
              <a:defRPr/>
            </a:lvl2pPr>
            <a:lvl3pPr marL="834390" indent="-285750">
              <a:buFont typeface="Arial" panose="020B0604020202020204" pitchFamily="34" charset="0"/>
              <a:buChar char="•"/>
              <a:defRPr/>
            </a:lvl3pPr>
            <a:lvl4pPr marL="1108710" indent="-285750">
              <a:buFont typeface="Arial" panose="020B0604020202020204" pitchFamily="34" charset="0"/>
              <a:buChar char="•"/>
              <a:defRPr/>
            </a:lvl4pPr>
            <a:lvl5pPr marL="138303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56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86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64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53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00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13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36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1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2390" y="255272"/>
            <a:ext cx="1044585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90" y="2121408"/>
            <a:ext cx="1044585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5E7352C-F733-4D88-9483-A7DDD146CBE1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1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007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3439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1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8303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a networking device to allow communication between 2 or more NETWORKS.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routers: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1.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Branch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for small org.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800, 1800, 2800, 2900..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2.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Internet-edge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by mid-level orgs.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1000, 7000, 7500, 7560, 7600...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3.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Service provide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by WAN or big/huge orgs. like ISPs.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900, 1000, 7200, 7300, 7600...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cisco766">
            <a:extLst>
              <a:ext uri="{FF2B5EF4-FFF2-40B4-BE49-F238E27FC236}">
                <a16:creationId xmlns:a16="http://schemas.microsoft.com/office/drawing/2014/main" id="{E7507433-C3E3-566D-5B3D-D8409EE7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3" y="2566987"/>
            <a:ext cx="43719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5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Cisco Discovery Protocol (CDP)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CDP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is a network discovery tool, which assists network administrators and engineers in identifying neighboring Cisco devices, particularly those running lower-layer (data link layer), transparent protocols.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share information about other directly connected Cisco equipment, such as the operating system version and IP address.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CDP is a Cisco proprietary protocol that is used for collecting directly connected neighbor device information like hardware, software, device name details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- Demo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438BE0-3E19-971C-E5F0-C4390C44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256" y="1147864"/>
            <a:ext cx="6688553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9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Router configuration on R0: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DCCC3-0CE6-9230-358C-479A1053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92" y="1326662"/>
            <a:ext cx="8864416" cy="51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Router configuration on R1: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11ACD9-BE9B-9FF1-F52D-1DF4BEFAB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64" y="1354333"/>
            <a:ext cx="10755671" cy="44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35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Display protocol details on Router R0: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D84656-7114-78B9-5188-B4AE3A07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214"/>
          <a:stretch/>
        </p:blipFill>
        <p:spPr>
          <a:xfrm>
            <a:off x="2028139" y="1281470"/>
            <a:ext cx="7812788" cy="345614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A96EA75-E1A4-D6FD-BEAA-619FC268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5" b="36917"/>
          <a:stretch/>
        </p:blipFill>
        <p:spPr>
          <a:xfrm>
            <a:off x="1128056" y="4871224"/>
            <a:ext cx="9612954" cy="9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0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Display protocol details on Router R1: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54FD2-390B-BFE0-B54D-9BC037670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86" y="1622918"/>
            <a:ext cx="9648627" cy="42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3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BGP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0F42-04F2-A34F-5685-44F43A7AC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4" t="12567" r="8453" b="11536"/>
          <a:stretch/>
        </p:blipFill>
        <p:spPr>
          <a:xfrm>
            <a:off x="173858" y="2293620"/>
            <a:ext cx="11844284" cy="2270760"/>
          </a:xfrm>
        </p:spPr>
      </p:pic>
    </p:spTree>
    <p:extLst>
      <p:ext uri="{BB962C8B-B14F-4D97-AF65-F5344CB8AC3E}">
        <p14:creationId xmlns:p14="http://schemas.microsoft.com/office/powerpoint/2010/main" val="28908631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3233E-8E0E-634D-DC2F-882F537F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7"/>
          <a:stretch/>
        </p:blipFill>
        <p:spPr>
          <a:xfrm>
            <a:off x="6096000" y="1520995"/>
            <a:ext cx="6117181" cy="3816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Policy Based Routing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5400901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forces specific traffic over a specific path.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could over-ride the default behavior of working on a specific router.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To implement PBR: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Create an ACL to define the traffic that should be based on PBR.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Create route map (if/then) statement.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Apply the route map to the interface.</a:t>
            </a:r>
          </a:p>
          <a:p>
            <a:pPr lvl="1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00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Policy Based Routing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Allows network administrators to override traditional routing decisions based on policies rather than solely on destination IP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Enables fine-grained control over traffic paths, allowing prioritization of specific traffic flows or bypassing of certain paths.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Can be used to distribute traffic across multiple paths, ensuring better utilization of available resources.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Typically configured on routers and Layer 3 switches through access control lists (ACLs) and route maps.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allows forwarding decision based on: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Source IP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Destination IP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 Type (HTTP, HTTPS, etc.)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1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IPv6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37331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is the next-generation Internet Protocol,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designed to replace IPv4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which is running out of available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128-bit addresses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allowing for approximately 340 undecillion (3.4 x 10^38) unique addresses, compared to the 32-bit addressing system in IPv4, which supports about 4.3 billion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addresses are written in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eight groups of four hexadecimal digits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separated by colons (e.g., 2001:0db8:85a3:0000:0000:8a2e:0370:7334).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Due to its vast address space,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eliminates the need for Network Address Translation.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includes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IPsec as a mandatory feature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providing better support for encryption, authentication, and secure data transmission.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932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IPv4 VS IPv6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05A74-50B9-2EEF-9A59-27E9262D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6" y="1147864"/>
            <a:ext cx="11647208" cy="54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Static routing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6FB8B-B2F2-19A8-2846-349BFB0A8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505884"/>
            <a:ext cx="10753725" cy="4820957"/>
          </a:xfrm>
        </p:spPr>
      </p:pic>
    </p:spTree>
    <p:extLst>
      <p:ext uri="{BB962C8B-B14F-4D97-AF65-F5344CB8AC3E}">
        <p14:creationId xmlns:p14="http://schemas.microsoft.com/office/powerpoint/2010/main" val="26977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pic>
        <p:nvPicPr>
          <p:cNvPr id="1026" name="Picture 2" descr="IPv6 Address Types">
            <a:extLst>
              <a:ext uri="{FF2B5EF4-FFF2-40B4-BE49-F238E27FC236}">
                <a16:creationId xmlns:a16="http://schemas.microsoft.com/office/drawing/2014/main" id="{C1E0C127-B960-3B7E-E40D-27617C52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51" y="1327328"/>
            <a:ext cx="8164430" cy="51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11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Unicast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unicast address specifies a single interface. A packet sent to a unicast address destination travels from one host to the destination host.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unicast addresses:</a:t>
            </a:r>
          </a:p>
          <a:p>
            <a:pPr lvl="2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addresses are designed for use on a single local link (local network).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addresses are automatically configured on all interfaces.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prefix used for a link-local address is fe80::/10.</a:t>
            </a:r>
          </a:p>
          <a:p>
            <a:pPr lvl="2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Global address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Global addresses are designed for use on any network. The prefix used for a global address begins with binary 001.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667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Special types of unicast addresses: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Unspecified address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unspecified address is 0:0:0:0:0:0:0:0.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abbreviate the address with two colons (::).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unspecified address indicates the absence of an address, and it can never be assigned to a host.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Loopback address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loopback address is 0:0:0:0:0:0:0:1.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abbreviate the address as ::1.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loopback address is used by a node to send a packet to itself.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70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Anycast address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anycast address specifies a set of interfaces, possibly at different locations, that all share a single address.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Multicast address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multicast address specifies a set of interfaces, possibly at multiple locations.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prefix used for a multicast address is ff.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 packet is sent to a multicast address, one copy of the packet is delivered to each member of the group.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29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40" y="1264597"/>
            <a:ext cx="6410128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wide-area network (WAN) is a collection of local-area networks (LANs) or other networks that communicate with one another. 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WAN is essentially a network of networks, with the Internet the world's largest WAN.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WAN links define a new type of L1 &amp; L2 connectivity.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Allows links to the internet or other offices.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2052" name="Picture 4" descr="OSI Model WAN">
            <a:extLst>
              <a:ext uri="{FF2B5EF4-FFF2-40B4-BE49-F238E27FC236}">
                <a16:creationId xmlns:a16="http://schemas.microsoft.com/office/drawing/2014/main" id="{C6D65FA2-EE1D-A1B4-1E9E-408455E2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49" y="1571625"/>
            <a:ext cx="45339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400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pic>
        <p:nvPicPr>
          <p:cNvPr id="3074" name="Picture 2" descr="WAN Physical Layer Terminology">
            <a:extLst>
              <a:ext uri="{FF2B5EF4-FFF2-40B4-BE49-F238E27FC236}">
                <a16:creationId xmlns:a16="http://schemas.microsoft.com/office/drawing/2014/main" id="{33593911-BD9D-5828-54DB-AC5A60D954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1726425"/>
            <a:ext cx="11155362" cy="38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311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CPE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(Customer Premises Equipment) are all devices, wiring, and hardware that are located at the site of the customer.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Demarcation point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demarc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 is where the service provider’s wiring ends and where the customer’s wiring begins.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DTE (Data Terminal Equipment)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customer device that forwards data from the customer’s network to the WAN. This can be a router, computer or sometimes a switch.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CSU/DSU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(Channel Service Unit / Data Service Unit)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a device that sits in between the router and WAN connection.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converts digital signals from the WAN into a digital signal the router understands and vice versa.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0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DCE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(Data Circuit-terminating Equipment)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device that receives data from the DTE, modulates into an analog signal and forwards it onto the wire to the service provider.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also demodulates analog signals that it receives on the wire into digital signals.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Local loop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physical link that connects from the demarcation point at the customer to the edge of the service provider network.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(Central Office) is the building where all lines from local loops to the customers end up.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09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Circuit switching</a:t>
            </a:r>
          </a:p>
          <a:p>
            <a:pPr marL="274320" lvl="1" indent="0">
              <a:buNone/>
            </a:pP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4098" name="Picture 2" descr="circuit switching network full capacity">
            <a:extLst>
              <a:ext uri="{FF2B5EF4-FFF2-40B4-BE49-F238E27FC236}">
                <a16:creationId xmlns:a16="http://schemas.microsoft.com/office/drawing/2014/main" id="{D37F01AD-DA51-B3AB-91AC-F41F931A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1907647"/>
            <a:ext cx="71247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778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switching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idea behind it is that we break our data down in “chunks”. Each chunk is a packet that is sent on the network. This is what we mostly use on our networks nowadays.</a:t>
            </a:r>
          </a:p>
        </p:txBody>
      </p:sp>
      <p:pic>
        <p:nvPicPr>
          <p:cNvPr id="5122" name="Picture 2" descr="packet switching example">
            <a:extLst>
              <a:ext uri="{FF2B5EF4-FFF2-40B4-BE49-F238E27FC236}">
                <a16:creationId xmlns:a16="http://schemas.microsoft.com/office/drawing/2014/main" id="{3DF3B8BA-1F3F-9FED-24BC-695E85EF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3" y="3259374"/>
            <a:ext cx="69342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4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Static routing - steps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6709-6ADA-2628-526E-4F07B026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PCs to the environment with IP, subnet &amp; gateway.</a:t>
            </a:r>
          </a:p>
          <a:p>
            <a:r>
              <a:rPr lang="en-US" dirty="0"/>
              <a:t>Connect the PC with the switch.</a:t>
            </a:r>
          </a:p>
          <a:p>
            <a:r>
              <a:rPr lang="en-US" dirty="0"/>
              <a:t>Connect switch with the router (R1) with default gateway IP address.</a:t>
            </a:r>
          </a:p>
          <a:p>
            <a:r>
              <a:rPr lang="en-US" dirty="0"/>
              <a:t>Connect other interface with other network using different IP.</a:t>
            </a:r>
          </a:p>
          <a:p>
            <a:r>
              <a:rPr lang="en-US" dirty="0"/>
              <a:t>Enable IP route (via command)</a:t>
            </a:r>
          </a:p>
          <a:p>
            <a:pPr lvl="1"/>
            <a:r>
              <a:rPr lang="fr-FR" dirty="0"/>
              <a:t>Syntax: </a:t>
            </a:r>
            <a:r>
              <a:rPr lang="en-US" dirty="0" err="1">
                <a:highlight>
                  <a:srgbClr val="FFFF00"/>
                </a:highlight>
              </a:rPr>
              <a:t>ip</a:t>
            </a:r>
            <a:r>
              <a:rPr lang="en-US" dirty="0">
                <a:highlight>
                  <a:srgbClr val="FFFF00"/>
                </a:highlight>
              </a:rPr>
              <a:t> route &lt;network id&gt; &lt;subnet mask&gt;&lt;next hop&gt;</a:t>
            </a:r>
            <a:endParaRPr lang="fr-FR" dirty="0">
              <a:highlight>
                <a:srgbClr val="FFFF00"/>
              </a:highlight>
            </a:endParaRPr>
          </a:p>
          <a:p>
            <a:pPr lvl="2"/>
            <a:r>
              <a:rPr lang="fr-FR" dirty="0"/>
              <a:t>Router(config)#ip route 172.16.0.0 255.255.0.0 10.0.0.200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12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Cell switching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Cell switching is very similar to packet switching with the exception that we use a fixed for our size for our cells.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146" name="Picture 2" descr="Cell Switching Example">
            <a:extLst>
              <a:ext uri="{FF2B5EF4-FFF2-40B4-BE49-F238E27FC236}">
                <a16:creationId xmlns:a16="http://schemas.microsoft.com/office/drawing/2014/main" id="{F2575A0F-74FB-69E6-D701-D0C6CAB8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45" y="2819400"/>
            <a:ext cx="92011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129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Other Types of 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TCP/IP protocol suite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Overlay network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over SONET/SDH (</a:t>
            </a:r>
            <a:r>
              <a:rPr lang="en-IN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Multiprotocol Label Switching (MPLS)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ATM (Asynchronous Transfer Mode)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Frame Relay</a:t>
            </a:r>
          </a:p>
        </p:txBody>
      </p:sp>
    </p:spTree>
    <p:extLst>
      <p:ext uri="{BB962C8B-B14F-4D97-AF65-F5344CB8AC3E}">
        <p14:creationId xmlns:p14="http://schemas.microsoft.com/office/powerpoint/2010/main" val="30130320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it-IT" dirty="0"/>
              <a:t>Multi Protocol Label Switching (MPLS)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MPLS is an IP packet routing technique that routes IP packet through paths via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instead of looking at complex routing tables of routers.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feature helps in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increasing the delivery rate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of IP packets.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MPLS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layer 3 service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i.e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Internet Protocol, and uses router as forwarding device.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traffic of different customers is separated from each other because MPLS works somewhat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like VPN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MPLS header is added to packet that lies between layers 2 and 3. Hence, it is also considers to be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Layer 2.5 protocol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61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MPLS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MPLS Header is 32 bit long and is divided into four parts –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This field is 20 bit long and can take value b/w 0 &amp; 220 – 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Exp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They are 3 bits long and used for Quality of Service(QoS).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Bottom of stack (S) 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is of size 1 bit. MPLS labels are stacked one over other. If there is only one label remained in MPLS header, then its value is 1 otherwise 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to Live (TTL) 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is 8 bit long and its value is decreased by one at each hop to prevent packet to get stuck in network.</a:t>
            </a:r>
            <a:endParaRPr lang="en-IN" sz="1600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9E343D-F7E6-67D5-1128-BDE83065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92" y="4750330"/>
            <a:ext cx="93535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7983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Important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Provider Edge(PE)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at edge of MPLS network that add or remove label from IP packet.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Customer Edge(CE)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at edge of customer network that send or receive IP packet from PE.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 Switch Router(LSR)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Routers used in MPLS network that can understand labels.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Ingress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receive IP packet from CE Routers and add MPLS header.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Intermediate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swap label in MPLS header and assigned for forwarding labeled IP packet.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Egress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send IP packet to CE routers and removes MPLS header.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Push, Pop and Swap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Action of addition, removal and swapping of labels by LSR respectively.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141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Transmission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Transmission is the action of transferring or moving something from one position or person to another. It is a mechanism of transferring data between two devices connected using a network. It is also called communication Mode.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computer networking there are two types of Transmission: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Synchronous transmissions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Asynchronous transmissions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50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synchronous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Synchronous data transmission is a data transfer method in which is a continuous stream of data signals accompanied by timing signals.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helps to ensure that the transmitter and the receiver are synchronized with each other.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communication methods is mostly used when large amounts of data needs to be transferred from one location to the other.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307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asynchronous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Asynchronous Transmission is also known as start/stop transmission, sends data from the sender to the receiver using the flow control method.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does not use a clock to synchronize data between the source and destination.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transmission method sends one character or 8 bits at a time.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this method, before the transmission process begins, each character sends the start bit.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After sending the character, it also sends the stop bit.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With the character bits and start and stop bits, the total number of bits is 10 bits.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86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67D8FE-0367-AB9C-0DF8-4DD263092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31592"/>
              </p:ext>
            </p:extLst>
          </p:nvPr>
        </p:nvGraphicFramePr>
        <p:xfrm>
          <a:off x="719138" y="1996440"/>
          <a:ext cx="1075372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1824125952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3998606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Synchronous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Asynchronous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sends data in the form of blocks or frames.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is sent in the form of character or byte.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5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Synchronous Transmission is fast.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Asynchronous transmission method is slow.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Synchronous Transmission is costly.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Asynchronous Transmission is economical.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 time interval of transmission is constant.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 time interval of transmission is random.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17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have a gap between data.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there is a gap between data.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9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does not need any local storage at the terminal end.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requires local buffer storages at the two ends of the line to assemble blocks.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550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6C10942-4030-7446-3CDA-42C1DE9F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 fontScale="90000"/>
          </a:bodyPr>
          <a:lstStyle/>
          <a:p>
            <a:r>
              <a:rPr lang="en-IN" dirty="0"/>
              <a:t>synchronous VS asynchronous Transmission</a:t>
            </a:r>
          </a:p>
        </p:txBody>
      </p:sp>
    </p:spTree>
    <p:extLst>
      <p:ext uri="{BB962C8B-B14F-4D97-AF65-F5344CB8AC3E}">
        <p14:creationId xmlns:p14="http://schemas.microsoft.com/office/powerpoint/2010/main" val="1505970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8BDA-577E-0715-667C-37A50BBD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6" y="1880605"/>
            <a:ext cx="9741808" cy="30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To list routing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7FAC8-2D83-EC06-B72F-149C48F72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901" y="1492624"/>
            <a:ext cx="10651370" cy="4601986"/>
          </a:xfrm>
        </p:spPr>
      </p:pic>
    </p:spTree>
    <p:extLst>
      <p:ext uri="{BB962C8B-B14F-4D97-AF65-F5344CB8AC3E}">
        <p14:creationId xmlns:p14="http://schemas.microsoft.com/office/powerpoint/2010/main" val="238297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R0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A73B86-45CA-664B-FC9C-E8C7928F9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874" y="1147864"/>
            <a:ext cx="8880529" cy="1523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A38ED-2388-C8B6-9697-1620C71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10" y="2827711"/>
            <a:ext cx="7702658" cy="38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1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03E4A-E728-CF15-41C1-6E8E8D203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241" y="1147864"/>
            <a:ext cx="9735518" cy="54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25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4EE11-0B28-932B-754A-F050C5F2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4" y="1786301"/>
            <a:ext cx="10575511" cy="3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05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Software-Defined Networking (SDN)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SDN is an approach to networking that uses software-based controllers or application programming interfaces (APIs) to communicate with underlying hardware infrastructure and direct traffic on a network.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model differs from that of traditional networks, which use dedicated hardware devices (i.e., routers and switches) to control network traffic.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SDN can create and control a virtual network – or control a traditional hardware – via software.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Software-Defined Networking enables a new way of controlling the routing of data packets through a centralized server.</a:t>
            </a:r>
            <a:endParaRPr lang="en-IN" b="1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21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Why SDN is important?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Increased control with greater speed and flexibility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control the flow of traffic over a network simply by programming an open standard software-based controller.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Customizable network infrastructure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configure network services and allocate virtual resources to change the network infrastructure in real time through one centralized location.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Robust security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software-defined network delivers visibility into the entire network, providing a more holistic view of security threats.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908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How does SDN work?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6315301" cy="522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three parts to a typical SDN architecture, which may be located in different physical locations: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Applications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which communicate resource requests or information about the network as a whole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Controllers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which use the information from applications to decide how to route a data packet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Networking devices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which receive information from the controller about where to move the data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SDN architecture. The SDN network architecture has three tiers: the... |  Download Scientific Diagram">
            <a:extLst>
              <a:ext uri="{FF2B5EF4-FFF2-40B4-BE49-F238E27FC236}">
                <a16:creationId xmlns:a16="http://schemas.microsoft.com/office/drawing/2014/main" id="{EE36BC1D-D01E-5173-0125-E32075C7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414" y="1264597"/>
            <a:ext cx="4788269" cy="38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444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different models of SDN?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373312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SDN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Network administrators use a protocol like OpenFlow to control the behavior of virtual and physical switches at the data plane level.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SDN by APIs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APIs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control how data moves through the network on each device.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SDN Overlay Model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runs a virtual network on top of an existing hardware infrastructure, creating dynamic tunnels to different on-premise and remote data centers.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Hybrid SDN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his model combines software-defined networking with traditional networking protocols in one environment to support different functions on a network.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45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857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1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Trying with 3 routers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46D63-9862-0EA9-850B-47E1F384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861"/>
            <a:ext cx="12192000" cy="47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R1 Route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6E670-350E-1C95-B117-A07E34D7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866" y="1524000"/>
            <a:ext cx="8826724" cy="4300199"/>
          </a:xfrm>
        </p:spPr>
      </p:pic>
    </p:spTree>
    <p:extLst>
      <p:ext uri="{BB962C8B-B14F-4D97-AF65-F5344CB8AC3E}">
        <p14:creationId xmlns:p14="http://schemas.microsoft.com/office/powerpoint/2010/main" val="209083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R2 Route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C0FAC-ACAB-E9D6-6CB2-993B09AD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117" y="1370851"/>
            <a:ext cx="9319550" cy="5168827"/>
          </a:xfrm>
        </p:spPr>
      </p:pic>
    </p:spTree>
    <p:extLst>
      <p:ext uri="{BB962C8B-B14F-4D97-AF65-F5344CB8AC3E}">
        <p14:creationId xmlns:p14="http://schemas.microsoft.com/office/powerpoint/2010/main" val="421851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R3 Route config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D1156-7CB7-5C56-2332-F23470A3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1199"/>
            <a:ext cx="9872133" cy="48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Administrative Distance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Hop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 &amp; Delay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Load &amp; Reliability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7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2" y="1270861"/>
            <a:ext cx="5072056" cy="52908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routing is the process where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routers automatically discover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and adapt network paths to optimize data transmission.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 static routing, where paths are manually configured, dynamic routing allows for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flexibility and adaptability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complex networks.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dynamic-routing-protocol-in-routing">
            <a:extLst>
              <a:ext uri="{FF2B5EF4-FFF2-40B4-BE49-F238E27FC236}">
                <a16:creationId xmlns:a16="http://schemas.microsoft.com/office/drawing/2014/main" id="{BBD3789F-620B-0477-3D0B-15A8E2A7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533" y="1738312"/>
            <a:ext cx="5715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basic components of any Cisco router are 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Interfaces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for accessing routers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Processor (CPU)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used for connecting with other device.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Internetwork Operating System (IOS)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the Operating system (current: </a:t>
            </a:r>
            <a:r>
              <a:rPr lang="pt-BR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IOS XE 17.6.1</a:t>
            </a:r>
            <a:r>
              <a:rPr lang="pt-BR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1" algn="just"/>
            <a:r>
              <a:rPr lang="en-US" b="1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RXBoot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Image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aka boot loader, used when IOS is not in use (for maintenance purpose)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RAM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- 32 to 64 MB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NVRAM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holds its configuration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read-only memory that stores code like Bootstrap &amp; POST.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Flash memory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it stores the router's operating system (IOS)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Configuration Register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determines if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router is going to boot the IOS image from its Flash,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tftp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server or just load the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RXBoot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image.</a:t>
            </a:r>
            <a:endParaRPr lang="en-IN" b="1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0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Interior gateway protocol (IGP)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402080"/>
            <a:ext cx="10753189" cy="51595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IGP is used within a single ‘autonomous system’.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autonomous system is a network or a group of networks under a common administration and with common routing policies.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Examples of IGPs: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 (Routing Information Protocol)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(Open Shortest Path First)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EIGRP (Enhanced Interior Gateway Routing Protocol)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IS-IS (Intermediate System to Intermediate System)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Exterior Gateway Protocol (EGP)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a type of routing protocol used to exchange routing information between different autonomous systems (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 on the internet.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Autonomous systems are distinct networks or groups of networks under separate administrative control, often managed by different organizations, such as internet service providers (ISPs) or large enterprises.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Example of EGP: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(Border Gateway Protocol)</a:t>
            </a:r>
          </a:p>
          <a:p>
            <a:pPr lvl="2" algn="just"/>
            <a:r>
              <a:rPr lang="en-US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eBGP (External BGP):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to exchange routing information between different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lvl="2" algn="just"/>
            <a:r>
              <a:rPr lang="en-US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iBGP (Internal BGP):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within an AS to ensure all routers have consistent BGP routing information, even though it's primarily an IGP.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2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Information Protocol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has 2 version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RIPv1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&amp;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RIPv2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standard protocol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supported in every networking device (like: Cisco, Juniper, etc.)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Classful routing protocol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subnetting not supported.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Updates are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broadcasted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(even to a Non-RIP configured router) via 255.255.255.255.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count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Maximum hops allowed: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15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Maximum routers allowed: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16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(1+15)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load balancing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Entire routing table is exchanged after every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30seconds.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957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RIP timer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 timer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between consecutive updates.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30 seconds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Invalid timer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that router waits to hear updates.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route is marked unreachable if there is no update during this interval.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180 seconds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Flush timer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before the invalid route is purged/removed from the routing table.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240 seconds</a:t>
            </a:r>
          </a:p>
        </p:txBody>
      </p:sp>
    </p:spTree>
    <p:extLst>
      <p:ext uri="{BB962C8B-B14F-4D97-AF65-F5344CB8AC3E}">
        <p14:creationId xmlns:p14="http://schemas.microsoft.com/office/powerpoint/2010/main" val="159327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Advantages &amp; disadvantages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54953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Easy to configure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design constraints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complexity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Less overhead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45009-85B8-7E58-F978-BEC788A5F41D}"/>
              </a:ext>
            </a:extLst>
          </p:cNvPr>
          <p:cNvSpPr txBox="1">
            <a:spLocks/>
          </p:cNvSpPr>
          <p:nvPr/>
        </p:nvSpPr>
        <p:spPr>
          <a:xfrm>
            <a:off x="6138672" y="1261562"/>
            <a:ext cx="5495389" cy="52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 utilization is very high as broadcast for every 30 seconds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Works only on hop count.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Not scalable as hop count is only 15.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6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Information Protocol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Similar to RIPv1.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classless routing protocol.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VLSM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Auto summary can be done on every router.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authentication.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Trigger updates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multicast address: 224.0.0.9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3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Configuring RIP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D504-37A9-0875-DACB-346CB202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6" y="1270861"/>
            <a:ext cx="9513057" cy="50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6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R1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E282E-BA3D-677A-4F26-DBB077C1D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80" y="1270861"/>
            <a:ext cx="8307706" cy="3647800"/>
          </a:xfrm>
        </p:spPr>
      </p:pic>
    </p:spTree>
    <p:extLst>
      <p:ext uri="{BB962C8B-B14F-4D97-AF65-F5344CB8AC3E}">
        <p14:creationId xmlns:p14="http://schemas.microsoft.com/office/powerpoint/2010/main" val="326836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R2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4BCBC-D345-1319-2637-C3C5BBE3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67" y="952864"/>
            <a:ext cx="8126666" cy="4254799"/>
          </a:xfrm>
        </p:spPr>
      </p:pic>
    </p:spTree>
    <p:extLst>
      <p:ext uri="{BB962C8B-B14F-4D97-AF65-F5344CB8AC3E}">
        <p14:creationId xmlns:p14="http://schemas.microsoft.com/office/powerpoint/2010/main" val="407059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To list routing table –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ABD50-3600-4CC3-D707-472721A6A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009" y="1693333"/>
            <a:ext cx="7770606" cy="3319103"/>
          </a:xfrm>
        </p:spPr>
      </p:pic>
    </p:spTree>
    <p:extLst>
      <p:ext uri="{BB962C8B-B14F-4D97-AF65-F5344CB8AC3E}">
        <p14:creationId xmlns:p14="http://schemas.microsoft.com/office/powerpoint/2010/main" val="318623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 process of selecting path/route along which the data can be transferred from source to destination.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is done with the help of router.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works on "network layer" of OSI model.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works on "internet layer" of TCP/IP model.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Algo. are used for routing the packets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algorithm is responsible for deciding the optimal path.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Routing: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Static routing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Default routing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routing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3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3 routers rip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755C7-0FCD-4D2B-C570-5D151460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39" y="1728246"/>
            <a:ext cx="10753725" cy="3401508"/>
          </a:xfrm>
        </p:spPr>
      </p:pic>
    </p:spTree>
    <p:extLst>
      <p:ext uri="{BB962C8B-B14F-4D97-AF65-F5344CB8AC3E}">
        <p14:creationId xmlns:p14="http://schemas.microsoft.com/office/powerpoint/2010/main" val="383940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Interior Gateway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for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finding route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an autonomous system.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distance vector routing protocol (works on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basis of hops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product.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supports a maximum of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100 routers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bandwidth, delay, reliability, load, MTU size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classful routing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 (fixed length subnet mask)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Consumes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more bandwidth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than EIGRP.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IGRP is not supported after IOS 12.3 release. 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9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Enhanced Interior Gateway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hybrid routing protocol and has both characteristics of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Distance Vector Routing Protocol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 State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Cisco proprietary product.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successor of IGRP.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Bandwidth, Delay, Load, Reliability.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Convergence is faster, as it uses DUAL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iffusing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pdate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gorithm)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8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delivery is handled using: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Reliable transport protocol (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RTP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Reliable multicast on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224.0.0.10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EIGRP uses IP protocol number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88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variable length subnet mask (VLSM).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Classless routing protocol.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 free topology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6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with 2 routers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93E7-8EB0-05C2-1964-9A957B66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92" y="950690"/>
            <a:ext cx="6144482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on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A21B2-04AC-78C8-087D-F1FF44F8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04" y="1376808"/>
            <a:ext cx="6687791" cy="5300921"/>
          </a:xfrm>
        </p:spPr>
      </p:pic>
    </p:spTree>
    <p:extLst>
      <p:ext uri="{BB962C8B-B14F-4D97-AF65-F5344CB8AC3E}">
        <p14:creationId xmlns:p14="http://schemas.microsoft.com/office/powerpoint/2010/main" val="23783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on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38C3A-FA98-5A33-6AD1-BABDD6868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845" y="1270861"/>
            <a:ext cx="10818309" cy="4597354"/>
          </a:xfrm>
        </p:spPr>
      </p:pic>
    </p:spTree>
    <p:extLst>
      <p:ext uri="{BB962C8B-B14F-4D97-AF65-F5344CB8AC3E}">
        <p14:creationId xmlns:p14="http://schemas.microsoft.com/office/powerpoint/2010/main" val="191748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Shortest Path First.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Widely used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an Interior Gateway protocol (IGP).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 Link-state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After all the routers are connected to each other, all routers have same information about the network.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sends LSA (Link State Advertisements), to get the information about 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Subnet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</a:t>
            </a:r>
          </a:p>
          <a:p>
            <a:pPr lvl="2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some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0262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stores all the LSA information in a database called LSDB.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Steps for OSPF working: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Becoming neighbors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two routers running OSPF on the same link agree to form a neighbor relationship.</a:t>
            </a:r>
          </a:p>
          <a:p>
            <a:pPr lvl="1"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Exchange database information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the neighbour routers swap their LSDB information with each other.</a:t>
            </a:r>
          </a:p>
          <a:p>
            <a:pPr lvl="1"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Choose the best routers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each router choose the best routes to add to its routing table based on the learned LSDB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3754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619642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SPF (Shortest Path First) or DIJKISTRA algo.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Unlimited hop count.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supports equal cost load balancing.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Introduced the concept of Area’s to ease management and control traffic.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 areas must be connect to area 0.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authentication.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multicast address: 224.0.0.5 &amp; 224.0.0.6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B5DE3-DF67-D28E-A4A6-D8D5343A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56" y="1823813"/>
            <a:ext cx="51537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Static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Aka Non-Adaptive Routing.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this, administrator manually enters/adds routes in the routing table.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overhead – no CPU usage, cheap.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bandwidth – usage between routers.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Difficult for large networks.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Admins must have in-depth knowledge on the topology, as each route is added manually.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7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ID in 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63335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highest IP address of the active physical interface of the router ID.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logical interface is configured, the highest IP address of the logical interface is Router ID.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Loopback address gets the highest priority.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6981B-314C-B4E4-6AEE-916FD60C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57" y="1423261"/>
            <a:ext cx="5023443" cy="32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tables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maintains 3 tables: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Neighbor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table contains information about the directly connected OSPF neighbors forming adjacency.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Database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table contains information about the entire view of the topology with respect to each router.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information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table contains information about the best path calculated by the shortest path first algorithm in the database table.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8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Wildcard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AFADC8-A0B9-F890-47C4-49C028543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04707"/>
              </p:ext>
            </p:extLst>
          </p:nvPr>
        </p:nvGraphicFramePr>
        <p:xfrm>
          <a:off x="557213" y="1597025"/>
          <a:ext cx="107537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306084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40268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Subnet Mask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 mask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03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255.0.0.0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0.255.255.255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24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255.255.0.0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0.0.255.255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255.255.255.0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700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F70999-B8B2-7475-0786-BABF2F51CF74}"/>
              </a:ext>
            </a:extLst>
          </p:cNvPr>
          <p:cNvSpPr txBox="1"/>
          <p:nvPr/>
        </p:nvSpPr>
        <p:spPr>
          <a:xfrm>
            <a:off x="4146438" y="3777616"/>
            <a:ext cx="357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the opposite of subnet mask.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6F138-8167-59BF-427A-1DAB534E9E69}"/>
              </a:ext>
            </a:extLst>
          </p:cNvPr>
          <p:cNvSpPr txBox="1"/>
          <p:nvPr/>
        </p:nvSpPr>
        <p:spPr>
          <a:xfrm>
            <a:off x="885078" y="4844179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VLSM (128)</a:t>
            </a:r>
          </a:p>
          <a:p>
            <a:r>
              <a:rPr lang="en-US" b="1" dirty="0"/>
              <a:t>255.255.255.255 – 255.255.255.128 = 0.0.0.127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501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Syntax of OSPF command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68D5-4800-A4AC-58AE-D796B1A7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 r="3588"/>
          <a:stretch/>
        </p:blipFill>
        <p:spPr>
          <a:xfrm>
            <a:off x="1285815" y="2495694"/>
            <a:ext cx="9620370" cy="1866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29146-2F25-6A86-212D-BBAF6E48AE1C}"/>
              </a:ext>
            </a:extLst>
          </p:cNvPr>
          <p:cNvSpPr txBox="1"/>
          <p:nvPr/>
        </p:nvSpPr>
        <p:spPr>
          <a:xfrm>
            <a:off x="3136311" y="5105399"/>
            <a:ext cx="591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&lt;</a:t>
            </a:r>
            <a:r>
              <a:rPr lang="en-US" dirty="0" err="1"/>
              <a:t>ip</a:t>
            </a:r>
            <a:r>
              <a:rPr lang="en-US" dirty="0"/>
              <a:t>-address-range&gt; &lt;wildcard-mask&gt; area 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77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563" y="1270861"/>
            <a:ext cx="6418873" cy="5289550"/>
          </a:xfrm>
        </p:spPr>
      </p:pic>
    </p:spTree>
    <p:extLst>
      <p:ext uri="{BB962C8B-B14F-4D97-AF65-F5344CB8AC3E}">
        <p14:creationId xmlns:p14="http://schemas.microsoft.com/office/powerpoint/2010/main" val="157907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81" t="4147" r="56991" b="48474"/>
          <a:stretch/>
        </p:blipFill>
        <p:spPr>
          <a:xfrm>
            <a:off x="889000" y="1583266"/>
            <a:ext cx="2700868" cy="478716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EC0D0B7-5FF2-AB88-6CB9-A0237618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08" y="1583266"/>
            <a:ext cx="7644569" cy="39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58" t="-252" r="42214" b="70160"/>
          <a:stretch/>
        </p:blipFill>
        <p:spPr>
          <a:xfrm>
            <a:off x="668866" y="1828799"/>
            <a:ext cx="2700868" cy="304049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41" y="2296507"/>
            <a:ext cx="8244906" cy="2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58" t="-252" r="42214" b="70160"/>
          <a:stretch/>
        </p:blipFill>
        <p:spPr>
          <a:xfrm>
            <a:off x="668866" y="1828799"/>
            <a:ext cx="2700868" cy="304049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41" y="2296507"/>
            <a:ext cx="8244906" cy="2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03" t="32020" r="36418" b="39806"/>
          <a:stretch/>
        </p:blipFill>
        <p:spPr>
          <a:xfrm>
            <a:off x="668865" y="1828799"/>
            <a:ext cx="3540825" cy="284671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01" y="2106282"/>
            <a:ext cx="7417480" cy="26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71" t="14811" r="17292" b="55276"/>
          <a:stretch/>
        </p:blipFill>
        <p:spPr>
          <a:xfrm>
            <a:off x="557939" y="1481427"/>
            <a:ext cx="3233165" cy="219342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C26245C-0362-CD21-B43E-2759DE30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26" y="1608545"/>
            <a:ext cx="7948807" cy="43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8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Default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technique in which a router is configured to sent all the packets to the same hop device.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doesn’t matter whether if belongs to a particular network or net.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PKT is transmitted to the device for which it is configured in default routing.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Default routing is used when networks deal with the single exit point.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64991-2F1F-C1AA-03B5-9CB8467A6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t="4865" r="4906" b="2636"/>
          <a:stretch/>
        </p:blipFill>
        <p:spPr>
          <a:xfrm>
            <a:off x="2307166" y="1126066"/>
            <a:ext cx="7577668" cy="56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1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1 – area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AAC35-50E9-6190-028F-77168DAE3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837"/>
          <a:stretch/>
        </p:blipFill>
        <p:spPr>
          <a:xfrm>
            <a:off x="748888" y="1299758"/>
            <a:ext cx="10562240" cy="26500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5D97A-833C-3A27-FADA-E592AFA1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88" y="4999163"/>
            <a:ext cx="10262337" cy="1456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540BC-B27F-F293-4C61-C90D28E2C109}"/>
              </a:ext>
            </a:extLst>
          </p:cNvPr>
          <p:cNvSpPr txBox="1"/>
          <p:nvPr/>
        </p:nvSpPr>
        <p:spPr>
          <a:xfrm>
            <a:off x="748888" y="4349094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Verify the neighbor on Router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3681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2 – area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6DF84-42D6-7FD0-75FD-9112FC4AB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79"/>
          <a:stretch/>
        </p:blipFill>
        <p:spPr>
          <a:xfrm>
            <a:off x="669400" y="1255363"/>
            <a:ext cx="10530265" cy="23628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34CA9-16D4-BD67-8AAF-47B36F2BCD72}"/>
              </a:ext>
            </a:extLst>
          </p:cNvPr>
          <p:cNvSpPr txBox="1"/>
          <p:nvPr/>
        </p:nvSpPr>
        <p:spPr>
          <a:xfrm>
            <a:off x="608863" y="3908109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Verify the neighbor on Router 2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A5F84-BF59-8E13-ACC1-E2BA37F6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0" y="4567364"/>
            <a:ext cx="10097579" cy="14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1 – area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AAFA9-E2B1-8D1D-BF6B-54E463CF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61" y="1440029"/>
            <a:ext cx="6118004" cy="17970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98CF9-F392-34B7-1DDF-4909581FF222}"/>
              </a:ext>
            </a:extLst>
          </p:cNvPr>
          <p:cNvSpPr txBox="1"/>
          <p:nvPr/>
        </p:nvSpPr>
        <p:spPr>
          <a:xfrm>
            <a:off x="660401" y="107069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6C8AC-9C57-7925-A85E-932ECA561976}"/>
              </a:ext>
            </a:extLst>
          </p:cNvPr>
          <p:cNvSpPr txBox="1"/>
          <p:nvPr/>
        </p:nvSpPr>
        <p:spPr>
          <a:xfrm>
            <a:off x="660400" y="34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0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DD97A-3733-2DDE-A34B-51FC98B9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60" y="3975774"/>
            <a:ext cx="7569405" cy="21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4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routes – Router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652DB-FC42-C572-FF60-127CB649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9" y="1352908"/>
            <a:ext cx="9928089" cy="4300491"/>
          </a:xfrm>
        </p:spPr>
      </p:pic>
    </p:spTree>
    <p:extLst>
      <p:ext uri="{BB962C8B-B14F-4D97-AF65-F5344CB8AC3E}">
        <p14:creationId xmlns:p14="http://schemas.microsoft.com/office/powerpoint/2010/main" val="1287977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OSPF events – router 1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6D3476-C040-ABB9-0D4E-79343E9F2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364" y="1146322"/>
            <a:ext cx="8429570" cy="343574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96D4D3-BBD1-A826-DAB2-B0240D1D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4" y="5222905"/>
            <a:ext cx="5273420" cy="952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A6C2-AF0C-CD9A-F756-4258EC52F632}"/>
              </a:ext>
            </a:extLst>
          </p:cNvPr>
          <p:cNvSpPr txBox="1"/>
          <p:nvPr/>
        </p:nvSpPr>
        <p:spPr>
          <a:xfrm>
            <a:off x="770466" y="4717822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disable debugging: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446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2 – area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6F6C7-4AC9-EFDC-B13D-4C89701C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255" y="1440029"/>
            <a:ext cx="6690123" cy="13473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922DD-BBFD-E54F-3AA8-22EACC7F9C2D}"/>
              </a:ext>
            </a:extLst>
          </p:cNvPr>
          <p:cNvSpPr txBox="1"/>
          <p:nvPr/>
        </p:nvSpPr>
        <p:spPr>
          <a:xfrm>
            <a:off x="668867" y="107069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2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095DF-9289-520F-3FA1-7C0F1386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55" y="3659726"/>
            <a:ext cx="7533948" cy="2184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AF067E-0B36-F4C9-24E9-16CFC7317BD0}"/>
              </a:ext>
            </a:extLst>
          </p:cNvPr>
          <p:cNvSpPr txBox="1"/>
          <p:nvPr/>
        </p:nvSpPr>
        <p:spPr>
          <a:xfrm>
            <a:off x="668866" y="313656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019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07" y="2142066"/>
            <a:ext cx="4454328" cy="242993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Pinging from router 0 to router 3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BB7FD-7B9D-D334-7AD8-99FEB39A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/>
          <a:stretch/>
        </p:blipFill>
        <p:spPr>
          <a:xfrm>
            <a:off x="5083175" y="127000"/>
            <a:ext cx="695325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6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142E-AA9A-9528-FF98-CA202E1A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5079-CC14-97A7-5434-96D30034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34EE-FA4C-4D12-4461-D5A79887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16E8-AFD0-B74E-A1BC-16CE505A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5F4C-E7BB-CC5E-94AF-8FB52343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687605"/>
            <a:ext cx="7402720" cy="48476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Capture ARP details from PC2 to PC4 for the following network.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the uplink between A1 &amp; D2 switches and ping from PC0 to PC5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the uplink between C1 &amp; D4 &amp; ping PC0 to PC5.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D4 uplink &amp; ping PC0 to PC5.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C1 uplink &amp; ping PC0 to PC5.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A9453-4C79-0805-9752-9F31CA3A6066}"/>
              </a:ext>
            </a:extLst>
          </p:cNvPr>
          <p:cNvSpPr txBox="1"/>
          <p:nvPr/>
        </p:nvSpPr>
        <p:spPr>
          <a:xfrm>
            <a:off x="8771226" y="2339262"/>
            <a:ext cx="302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for every task, create a new scenario.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7CBDC-8649-7290-31DD-BDD6B446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623" y="3127834"/>
            <a:ext cx="2700438" cy="19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9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AKA adaptive Routing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Here, router adds a new route response to the changes in the condition or topology of network.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protocols are used to discover the new routes to reach the destination.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Protocols like RIP &amp; OSPF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Easier to configure.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More expensive. Less secure than default &amp; static routing.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3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C875E-E151-3603-607B-AABB66E5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1585665"/>
            <a:ext cx="10914655" cy="50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3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Hop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6300061" cy="4575875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Ensures network availability by providing redundancy for the default gateway (first hop) in case of a failure.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FHRP allows multiple routers to share a virtual IP address that acts as the default gateway for hosts on a subnet.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primary gateway fails, the backup router automatically takes over, minimizing downtime.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B1AE0-BC86-8959-0EE0-1353B282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84" y="1450096"/>
            <a:ext cx="4453444" cy="4575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864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Hop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6528661" cy="5382546"/>
          </a:xfrm>
        </p:spPr>
        <p:txBody>
          <a:bodyPr>
            <a:normAutofit/>
          </a:bodyPr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Common FHRPs: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HSRP </a:t>
            </a: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Hot Standby Router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uses an active and standby router model.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VRRP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Virtual Router Redundancy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standard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similar to HSRP but with differences in election process and IP address usage.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GLBP </a:t>
            </a: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Gateway Load Balancing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supports load balancing by allowing multiple active routers.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94624-4E63-E0DC-8570-B5FC075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72" y="1452624"/>
            <a:ext cx="4402489" cy="45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0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7336381" cy="4916837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HSRP multicast sends &amp; receives multicast UDP hello packets every 3 seconds.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Version 1, it uses 224.0.0.2 &amp;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Version 2, it uses 224.0.0.102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Virtual IP add is set for the group’s default gateway.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Active router election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priority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IP address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FEB91-4B3A-CCAB-D210-52FBB695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215" y="1873336"/>
            <a:ext cx="4188785" cy="37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4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10753189" cy="4916837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 sends “Hello” packet after every 3 seconds.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any router fails, it “holds” for 10 seconds.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no response till the hold time, then standby/passive announces itself as the “active” router and send the information to network to update the MAC address table.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master (old) comes online, it will not replace the new master by default.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96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Router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6970621" cy="4575875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 we have concept of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Backup router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Here, any 1 router will be assigned with a ‘virtual IP’, this makes this router as “IP address owner”.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election happens on the priority of: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 Address Owner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Priority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IP Address</a:t>
            </a:r>
          </a:p>
          <a:p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3DEEE-5BB6-7C7F-726C-8D56A16F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18" y="1763964"/>
            <a:ext cx="4196881" cy="35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9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Router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 HSRP, the messages within the network is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only sent by “master router”.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sends the multicast packets to address: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224.0.0.18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advertisements are sent every 1 second by default.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(master) has a downtime of 3 seconds.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then “backup” router will assume the role of “master” router &amp; announces itself to the network.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master (old) router comes online again, it will “takeover” as master router once again.</a:t>
            </a:r>
          </a:p>
        </p:txBody>
      </p:sp>
    </p:spTree>
    <p:extLst>
      <p:ext uri="{BB962C8B-B14F-4D97-AF65-F5344CB8AC3E}">
        <p14:creationId xmlns:p14="http://schemas.microsoft.com/office/powerpoint/2010/main" val="3448232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Gateway Load Balancing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GLBP is similar to HSRP, as it’s a Cisco proprietary.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Like HSRP, each router will send “hello” message to the network after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every 3 seconds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multicast address: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224.0.0.102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UDP port: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3222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Active router election is similar to HSRP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GLBP, it assigns ‘virtual MAC’ address to each router.</a:t>
            </a:r>
          </a:p>
        </p:txBody>
      </p:sp>
    </p:spTree>
    <p:extLst>
      <p:ext uri="{BB962C8B-B14F-4D97-AF65-F5344CB8AC3E}">
        <p14:creationId xmlns:p14="http://schemas.microsoft.com/office/powerpoint/2010/main" val="4084667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FHRP table for exam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D651D5-E38E-B6F9-22E5-BAAC6FEAD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305039"/>
              </p:ext>
            </p:extLst>
          </p:nvPr>
        </p:nvGraphicFramePr>
        <p:xfrm>
          <a:off x="719139" y="2283460"/>
          <a:ext cx="1075372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27">
                  <a:extLst>
                    <a:ext uri="{9D8B030D-6E8A-4147-A177-3AD203B41FA5}">
                      <a16:colId xmlns:a16="http://schemas.microsoft.com/office/drawing/2014/main" val="398352607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840289222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17617955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28706093"/>
                    </a:ext>
                  </a:extLst>
                </a:gridCol>
                <a:gridCol w="2081528">
                  <a:extLst>
                    <a:ext uri="{9D8B030D-6E8A-4147-A177-3AD203B41FA5}">
                      <a16:colId xmlns:a16="http://schemas.microsoft.com/office/drawing/2014/main" val="2487837195"/>
                    </a:ext>
                  </a:extLst>
                </a:gridCol>
                <a:gridCol w="1792287">
                  <a:extLst>
                    <a:ext uri="{9D8B030D-6E8A-4147-A177-3AD203B41FA5}">
                      <a16:colId xmlns:a16="http://schemas.microsoft.com/office/drawing/2014/main" val="37790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Standard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Router roles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Multicast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MAC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No. of virtual MAC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7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HSRP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Cisco proprietary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Active/Standby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224.0.0.2</a:t>
                      </a:r>
                      <a:b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224.1.1.102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000.0C07.ACXX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ONE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88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VRRP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RFC 5798 (open standard)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Master/Backup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224.0.0.18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0000.5e00.01XX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ONE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4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GLBP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Cisco proprietary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Active/Standby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224.0.0.102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0007.b400.XXYY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Four (shared)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7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84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4882741" cy="4575875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PC0 = 192.168.10.10/24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DGW(PC0) = 192.168.10.1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PC1 = 192.168.10.11/24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DGW (PC1) = 192.168.10.1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Router0 = 192.168.10.2/24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Router1 = 192.168.10.3/24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0386A-E76D-2CE0-70B9-A3E945D1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0456"/>
            <a:ext cx="496321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12842"/>
          </a:xfrm>
        </p:spPr>
        <p:txBody>
          <a:bodyPr/>
          <a:lstStyle/>
          <a:p>
            <a:r>
              <a:rPr lang="en-IN" dirty="0"/>
              <a:t>The Router Boot Sequence</a:t>
            </a:r>
          </a:p>
        </p:txBody>
      </p:sp>
      <p:pic>
        <p:nvPicPr>
          <p:cNvPr id="2050" name="Picture 2" descr="Types of Memories and the Booting Process of a Cisco Router – Zindagi  technologies">
            <a:extLst>
              <a:ext uri="{FF2B5EF4-FFF2-40B4-BE49-F238E27FC236}">
                <a16:creationId xmlns:a16="http://schemas.microsoft.com/office/drawing/2014/main" id="{82E56639-A693-FAA7-1259-E72F81679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4773" r="4710" b="5111"/>
          <a:stretch/>
        </p:blipFill>
        <p:spPr bwMode="auto">
          <a:xfrm>
            <a:off x="3843423" y="1032933"/>
            <a:ext cx="4505153" cy="58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3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F2D43-590B-6980-A18E-92E1D0861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139"/>
          <a:stretch/>
        </p:blipFill>
        <p:spPr>
          <a:xfrm>
            <a:off x="1306218" y="1306015"/>
            <a:ext cx="7080203" cy="15963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3B349-142B-F06C-889A-145886F0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8" y="5254472"/>
            <a:ext cx="9104949" cy="138343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1A3993-0E3C-26DD-1184-41DE4D91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88"/>
          <a:stretch/>
        </p:blipFill>
        <p:spPr>
          <a:xfrm>
            <a:off x="1306218" y="3092828"/>
            <a:ext cx="7080203" cy="1971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0D1943-226A-4A24-813F-9FF06B8E5E6D}"/>
              </a:ext>
            </a:extLst>
          </p:cNvPr>
          <p:cNvSpPr/>
          <p:nvPr/>
        </p:nvSpPr>
        <p:spPr>
          <a:xfrm>
            <a:off x="3886200" y="6156960"/>
            <a:ext cx="822960" cy="28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894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B28EC-DC9B-1731-1654-D27EFB4BC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76" y="1255363"/>
            <a:ext cx="10294047" cy="4859160"/>
          </a:xfrm>
        </p:spPr>
      </p:pic>
    </p:spTree>
    <p:extLst>
      <p:ext uri="{BB962C8B-B14F-4D97-AF65-F5344CB8AC3E}">
        <p14:creationId xmlns:p14="http://schemas.microsoft.com/office/powerpoint/2010/main" val="568909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306FF-FD4F-8255-342F-D8AD69B4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04" y="1539240"/>
            <a:ext cx="10268824" cy="4577885"/>
          </a:xfrm>
        </p:spPr>
      </p:pic>
    </p:spTree>
    <p:extLst>
      <p:ext uri="{BB962C8B-B14F-4D97-AF65-F5344CB8AC3E}">
        <p14:creationId xmlns:p14="http://schemas.microsoft.com/office/powerpoint/2010/main" val="1521023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changing priority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520BD-D18A-247F-B7A0-351BC03C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9"/>
          <a:stretch/>
        </p:blipFill>
        <p:spPr>
          <a:xfrm>
            <a:off x="811261" y="1706881"/>
            <a:ext cx="10569478" cy="4693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C76F6-F716-52B2-CD59-38A71F288D6D}"/>
              </a:ext>
            </a:extLst>
          </p:cNvPr>
          <p:cNvSpPr txBox="1"/>
          <p:nvPr/>
        </p:nvSpPr>
        <p:spPr>
          <a:xfrm>
            <a:off x="557939" y="1070697"/>
            <a:ext cx="584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changing priority, stand by router becomes active.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79689-7B77-C1DB-9A91-EA44566E2A27}"/>
              </a:ext>
            </a:extLst>
          </p:cNvPr>
          <p:cNvSpPr txBox="1"/>
          <p:nvPr/>
        </p:nvSpPr>
        <p:spPr>
          <a:xfrm>
            <a:off x="7860605" y="3869175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forcefully changing the router mode.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4E9D4-85F3-3DCC-3B81-428AC1B44BC7}"/>
              </a:ext>
            </a:extLst>
          </p:cNvPr>
          <p:cNvCxnSpPr>
            <a:stCxn id="11" idx="1"/>
          </p:cNvCxnSpPr>
          <p:nvPr/>
        </p:nvCxnSpPr>
        <p:spPr>
          <a:xfrm flipH="1">
            <a:off x="5501640" y="4053841"/>
            <a:ext cx="235896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25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delete router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7C27F-DC2B-E33C-D94B-3D911F22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884" b="17301"/>
          <a:stretch/>
        </p:blipFill>
        <p:spPr>
          <a:xfrm>
            <a:off x="1348348" y="1721422"/>
            <a:ext cx="3697786" cy="4065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2DDB1-22EC-E038-F8CC-16457F121BB2}"/>
              </a:ext>
            </a:extLst>
          </p:cNvPr>
          <p:cNvSpPr txBox="1"/>
          <p:nvPr/>
        </p:nvSpPr>
        <p:spPr>
          <a:xfrm>
            <a:off x="2633339" y="1037631"/>
            <a:ext cx="820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delete the link for the active &amp; wait for 3 seconds. &amp; verify on Router1</a:t>
            </a:r>
            <a:endParaRPr lang="en-IN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87648D9-3500-E366-39AA-83E03816107D}"/>
              </a:ext>
            </a:extLst>
          </p:cNvPr>
          <p:cNvSpPr/>
          <p:nvPr/>
        </p:nvSpPr>
        <p:spPr>
          <a:xfrm rot="19133102">
            <a:off x="2032586" y="1946643"/>
            <a:ext cx="1916223" cy="243333"/>
          </a:xfrm>
          <a:prstGeom prst="leftArrow">
            <a:avLst>
              <a:gd name="adj1" fmla="val 18122"/>
              <a:gd name="adj2" fmla="val 475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3624415-92EB-39EF-5C1F-3EC9211E8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27" r="9002"/>
          <a:stretch/>
        </p:blipFill>
        <p:spPr>
          <a:xfrm>
            <a:off x="6203920" y="1558562"/>
            <a:ext cx="4639732" cy="4916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32BECD-81E7-3FE2-5767-19208E936E16}"/>
              </a:ext>
            </a:extLst>
          </p:cNvPr>
          <p:cNvSpPr/>
          <p:nvPr/>
        </p:nvSpPr>
        <p:spPr>
          <a:xfrm>
            <a:off x="7653867" y="6231467"/>
            <a:ext cx="1938866" cy="1693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729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reactivation of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28723-0E85-C8E6-2320-8A782A6B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072" y="1255363"/>
            <a:ext cx="4721301" cy="474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16C7A-E38B-ED09-B589-62E36AB9E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51"/>
          <a:stretch/>
        </p:blipFill>
        <p:spPr>
          <a:xfrm>
            <a:off x="5832933" y="1255363"/>
            <a:ext cx="4940587" cy="47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31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igure Redistribution between RIP and OSPF in Cisco IOS RouterMustBeGeek">
            <a:extLst>
              <a:ext uri="{FF2B5EF4-FFF2-40B4-BE49-F238E27FC236}">
                <a16:creationId xmlns:a16="http://schemas.microsoft.com/office/drawing/2014/main" id="{09F05C8C-8F82-43E1-0F06-1A32C960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"/>
          <a:stretch/>
        </p:blipFill>
        <p:spPr bwMode="auto">
          <a:xfrm>
            <a:off x="7086600" y="1206500"/>
            <a:ext cx="51054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46525"/>
          </a:xfrm>
        </p:spPr>
        <p:txBody>
          <a:bodyPr/>
          <a:lstStyle/>
          <a:p>
            <a:r>
              <a:rPr lang="en-US" dirty="0"/>
              <a:t>Redistribution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050632"/>
            <a:ext cx="6858861" cy="251825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involves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sharing routes between different routing protocols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allowing for interoperation in complex network environments.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occur between various routing protocols like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OSPF, EIGRP, BGP, RIP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and others.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9D19B6-7020-E661-4497-6634D9C20B40}"/>
              </a:ext>
            </a:extLst>
          </p:cNvPr>
          <p:cNvSpPr txBox="1">
            <a:spLocks/>
          </p:cNvSpPr>
          <p:nvPr/>
        </p:nvSpPr>
        <p:spPr>
          <a:xfrm>
            <a:off x="557939" y="3616804"/>
            <a:ext cx="11418591" cy="260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be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one-way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(routes from one protocol are redistributed into another) 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two-way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(routes are shared between both protocols).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When redistributing routes,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values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must be converted appropriately to match the receiving protocol's metric type (e.g., cost, hop count).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lead to routing loops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not configured carefully, especially with two-way redistribution.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81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on EIGRP &amp; RIP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72860-205C-1888-0C0A-483EC6670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71" y="1047464"/>
            <a:ext cx="11777224" cy="5810536"/>
          </a:xfrm>
        </p:spPr>
      </p:pic>
    </p:spTree>
    <p:extLst>
      <p:ext uri="{BB962C8B-B14F-4D97-AF65-F5344CB8AC3E}">
        <p14:creationId xmlns:p14="http://schemas.microsoft.com/office/powerpoint/2010/main" val="1698934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EIGRP on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9F8EB-C7BD-56A7-6054-B140951F5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51" b="13926"/>
          <a:stretch/>
        </p:blipFill>
        <p:spPr>
          <a:xfrm>
            <a:off x="696011" y="1255363"/>
            <a:ext cx="10477043" cy="3326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709E7-500F-35A8-ED98-1B469A7B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65" y="4781057"/>
            <a:ext cx="6580334" cy="18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1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EIGRP on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9B955-CC77-19C0-2993-BD0CEECD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49" y="1255363"/>
            <a:ext cx="10240501" cy="4990623"/>
          </a:xfrm>
        </p:spPr>
      </p:pic>
    </p:spTree>
    <p:extLst>
      <p:ext uri="{BB962C8B-B14F-4D97-AF65-F5344CB8AC3E}">
        <p14:creationId xmlns:p14="http://schemas.microsoft.com/office/powerpoint/2010/main" val="73166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12842"/>
          </a:xfrm>
        </p:spPr>
        <p:txBody>
          <a:bodyPr/>
          <a:lstStyle/>
          <a:p>
            <a:r>
              <a:rPr lang="en-IN" dirty="0"/>
              <a:t>The Router Boot Sequence</a:t>
            </a:r>
          </a:p>
        </p:txBody>
      </p:sp>
      <p:pic>
        <p:nvPicPr>
          <p:cNvPr id="2050" name="Picture 2" descr="Types of Memories and the Booting Process of a Cisco Router – Zindagi  technologies">
            <a:extLst>
              <a:ext uri="{FF2B5EF4-FFF2-40B4-BE49-F238E27FC236}">
                <a16:creationId xmlns:a16="http://schemas.microsoft.com/office/drawing/2014/main" id="{82E56639-A693-FAA7-1259-E72F81679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4773" r="4710" b="5111"/>
          <a:stretch/>
        </p:blipFill>
        <p:spPr bwMode="auto">
          <a:xfrm>
            <a:off x="7678380" y="1032933"/>
            <a:ext cx="4505153" cy="58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A217-EF94-5A48-F34F-DCA1ECE979C5}"/>
              </a:ext>
            </a:extLst>
          </p:cNvPr>
          <p:cNvSpPr txBox="1">
            <a:spLocks/>
          </p:cNvSpPr>
          <p:nvPr/>
        </p:nvSpPr>
        <p:spPr>
          <a:xfrm>
            <a:off x="557939" y="1151896"/>
            <a:ext cx="6968589" cy="5587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 is powered 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performs POST (power on self-test).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Bootstrap program is loaded &amp; executed (whenever IOS is found, load it)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Bootstrap reads configuration register values &amp; loads the IOS.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bootstrap fails, it will drop boot sequence &amp; then move it to the ROMMON troubleshooting program.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IOS is loaded, it will try to load the config file.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Once the configuration is loaded then CLI interface will be present in front of you.</a:t>
            </a:r>
          </a:p>
          <a:p>
            <a:pPr marL="457200" indent="-457200" algn="just">
              <a:buFont typeface="+mj-lt"/>
              <a:buAutoNum type="arabicPeriod"/>
            </a:pP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1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RIP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9599D-48F2-8A9A-9324-A6F95C57D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00" y="1147864"/>
            <a:ext cx="9945799" cy="4512653"/>
          </a:xfrm>
        </p:spPr>
      </p:pic>
    </p:spTree>
    <p:extLst>
      <p:ext uri="{BB962C8B-B14F-4D97-AF65-F5344CB8AC3E}">
        <p14:creationId xmlns:p14="http://schemas.microsoft.com/office/powerpoint/2010/main" val="1483066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RIP on R2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34FD4-1D51-1AE7-64C8-6CAACB10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655" y="1192028"/>
            <a:ext cx="9824689" cy="4473944"/>
          </a:xfrm>
        </p:spPr>
      </p:pic>
    </p:spTree>
    <p:extLst>
      <p:ext uri="{BB962C8B-B14F-4D97-AF65-F5344CB8AC3E}">
        <p14:creationId xmlns:p14="http://schemas.microsoft.com/office/powerpoint/2010/main" val="22717495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</a:t>
            </a:r>
            <a:r>
              <a:rPr lang="en-US" dirty="0"/>
              <a:t>Redistribution</a:t>
            </a:r>
            <a:r>
              <a:rPr lang="en-IN" dirty="0"/>
              <a:t>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1A775-C907-227B-705F-99E1C447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1147864"/>
            <a:ext cx="7423864" cy="4348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6F199-61B8-35B7-F2D3-EBD4D7C1275B}"/>
              </a:ext>
            </a:extLst>
          </p:cNvPr>
          <p:cNvSpPr txBox="1"/>
          <p:nvPr/>
        </p:nvSpPr>
        <p:spPr>
          <a:xfrm>
            <a:off x="2029374" y="6151846"/>
            <a:ext cx="813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value: </a:t>
            </a:r>
            <a:r>
              <a:rPr lang="en-US" b="1" dirty="0"/>
              <a:t>“Bandwidth” + “Delay” + “Load” + “MTU” + “Reliability”</a:t>
            </a:r>
            <a:endParaRPr lang="en-IN" b="1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993F3D2-5ED8-6043-8B50-A890AD912F25}"/>
              </a:ext>
            </a:extLst>
          </p:cNvPr>
          <p:cNvSpPr/>
          <p:nvPr/>
        </p:nvSpPr>
        <p:spPr>
          <a:xfrm rot="5400000">
            <a:off x="5330576" y="4666034"/>
            <a:ext cx="252920" cy="1277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01B0DBC-7870-2B70-6C34-5A764E45452F}"/>
              </a:ext>
            </a:extLst>
          </p:cNvPr>
          <p:cNvSpPr/>
          <p:nvPr/>
        </p:nvSpPr>
        <p:spPr>
          <a:xfrm rot="5400000" flipH="1">
            <a:off x="6634714" y="2783285"/>
            <a:ext cx="255260" cy="6481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D2277-E48C-9028-B170-7378A1EAE889}"/>
              </a:ext>
            </a:extLst>
          </p:cNvPr>
          <p:cNvCxnSpPr/>
          <p:nvPr/>
        </p:nvCxnSpPr>
        <p:spPr>
          <a:xfrm>
            <a:off x="5544766" y="5496128"/>
            <a:ext cx="1089498" cy="400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9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Validating routes on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5E660-FBB6-4386-6385-9FA676F28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814" y="1147864"/>
            <a:ext cx="10486371" cy="4850839"/>
          </a:xfrm>
        </p:spPr>
      </p:pic>
    </p:spTree>
    <p:extLst>
      <p:ext uri="{BB962C8B-B14F-4D97-AF65-F5344CB8AC3E}">
        <p14:creationId xmlns:p14="http://schemas.microsoft.com/office/powerpoint/2010/main" val="23813097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</a:t>
            </a:r>
            <a:r>
              <a:rPr lang="en-US" dirty="0"/>
              <a:t>EIGRP under RIP</a:t>
            </a:r>
            <a:r>
              <a:rPr lang="en-IN" dirty="0"/>
              <a:t>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CFDD7-3A8C-7296-FF31-DE95193F8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5" b="52447"/>
          <a:stretch/>
        </p:blipFill>
        <p:spPr>
          <a:xfrm>
            <a:off x="1318784" y="1395917"/>
            <a:ext cx="7906934" cy="27783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ADA30B5-B3A3-378F-6798-24A1C2599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0"/>
          <a:stretch/>
        </p:blipFill>
        <p:spPr>
          <a:xfrm>
            <a:off x="1318784" y="4295977"/>
            <a:ext cx="7906934" cy="18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154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Validating routes on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16789-6823-024C-62D8-3A80DFC8A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61" y="1277587"/>
            <a:ext cx="9939618" cy="4597919"/>
          </a:xfrm>
        </p:spPr>
      </p:pic>
    </p:spTree>
    <p:extLst>
      <p:ext uri="{BB962C8B-B14F-4D97-AF65-F5344CB8AC3E}">
        <p14:creationId xmlns:p14="http://schemas.microsoft.com/office/powerpoint/2010/main" val="788947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Redistribution on EIGRP &amp; OSPF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408DB-AD22-8DFA-49E2-94F5E0B2C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31" y="1265238"/>
            <a:ext cx="10819925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8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On Router R0: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F49DD1-44C9-90F4-1E15-CFF505E2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01" y="1799616"/>
            <a:ext cx="10710798" cy="32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98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On Router R1: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725391-0A9D-6245-4169-6B0674D5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984525"/>
            <a:ext cx="9113949" cy="2376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6007E-FE52-C49A-F73C-CD7B0BFEA263}"/>
              </a:ext>
            </a:extLst>
          </p:cNvPr>
          <p:cNvSpPr txBox="1"/>
          <p:nvPr/>
        </p:nvSpPr>
        <p:spPr>
          <a:xfrm>
            <a:off x="880872" y="349718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Listing neighbours on R1: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88F30-8819-5E05-05C9-5DB9C038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8" y="4002883"/>
            <a:ext cx="7648337" cy="18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Configuring OSPF on Router R1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CC26F-F3E6-0358-D40C-221D05E4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904" y="2075700"/>
            <a:ext cx="9924192" cy="27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3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types of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3" y="1270861"/>
            <a:ext cx="11591778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Ethernet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physical interface, operates at 10Mbps (IEEE 802.3).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Fast Ethernet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physical interface, operates at 100Mbps (IEEE 802.3u).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Gigabit Ethernet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operates at 1000 Mbps (IEEE 802.3ab)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Serial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used for WAN connections from ISP.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FDDI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Fiber Distributed Data Interface, 100 Mbps, uses token-passing mech to prevent collisions.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Token Ring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can operate at either 4 Mbps or 16 Mbps</a:t>
            </a:r>
          </a:p>
        </p:txBody>
      </p:sp>
    </p:spTree>
    <p:extLst>
      <p:ext uri="{BB962C8B-B14F-4D97-AF65-F5344CB8AC3E}">
        <p14:creationId xmlns:p14="http://schemas.microsoft.com/office/powerpoint/2010/main" val="289823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Configuring OSPF on Router R2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B9A5B-FCBD-2AE3-9EB8-291D59816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30" y="1981444"/>
            <a:ext cx="9682539" cy="28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0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Listing OSPF external entry on Router R1: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55ECA-EB4D-6151-3CE4-E4D8987E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392" y="1321462"/>
            <a:ext cx="9287215" cy="43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3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>
            <a:normAutofit fontScale="90000"/>
          </a:bodyPr>
          <a:lstStyle/>
          <a:p>
            <a:r>
              <a:rPr lang="en-US" dirty="0"/>
              <a:t>On Router R1, redistributing OSPF, under EIGRP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BA9157-F3DA-346E-3E9D-0376F24A3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24" y="1419342"/>
            <a:ext cx="8675352" cy="40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39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>
            <a:normAutofit fontScale="90000"/>
          </a:bodyPr>
          <a:lstStyle/>
          <a:p>
            <a:r>
              <a:rPr lang="en-US" dirty="0"/>
              <a:t>On Router R1, redistributing EIGRP, under OSPF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3F5FB-CC6E-A6E4-D3DF-0AAA34502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78" y="2101495"/>
            <a:ext cx="10199444" cy="26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54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(BGP-4)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696332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inter-domain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routing protocol.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a path-vector algorithm for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best path selection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port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179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for connection establishment.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Neighbors are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explicitly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defined. 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Before sending the packet from one network to another BGP will have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3-way handshake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3C8D7-AF8C-50DB-EE4D-4119910FF359}"/>
              </a:ext>
            </a:extLst>
          </p:cNvPr>
          <p:cNvGrpSpPr/>
          <p:nvPr/>
        </p:nvGrpSpPr>
        <p:grpSpPr>
          <a:xfrm>
            <a:off x="9324304" y="1439426"/>
            <a:ext cx="1454989" cy="4648849"/>
            <a:chOff x="9131121" y="1439426"/>
            <a:chExt cx="1454989" cy="4648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452683-6031-312B-26FB-3C56E59F0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2003" y="1439426"/>
              <a:ext cx="1124107" cy="464884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C96F28-9F08-8EE6-2A50-56CED3C55E0D}"/>
                </a:ext>
              </a:extLst>
            </p:cNvPr>
            <p:cNvCxnSpPr/>
            <p:nvPr/>
          </p:nvCxnSpPr>
          <p:spPr>
            <a:xfrm>
              <a:off x="9955369" y="2292440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B42AFA-9AF4-311F-5FD6-AFC6424AF16A}"/>
                </a:ext>
              </a:extLst>
            </p:cNvPr>
            <p:cNvCxnSpPr/>
            <p:nvPr/>
          </p:nvCxnSpPr>
          <p:spPr>
            <a:xfrm>
              <a:off x="9972540" y="3519152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4CE204-D376-A552-2DC7-45669A5C5686}"/>
                </a:ext>
              </a:extLst>
            </p:cNvPr>
            <p:cNvCxnSpPr/>
            <p:nvPr/>
          </p:nvCxnSpPr>
          <p:spPr>
            <a:xfrm>
              <a:off x="9981127" y="4716887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8ED7D2-64CE-F02C-EEAF-76873C371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1121" y="1931831"/>
              <a:ext cx="50227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5A9DE7-D069-EA32-5897-DBF62BAB7300}"/>
                </a:ext>
              </a:extLst>
            </p:cNvPr>
            <p:cNvCxnSpPr>
              <a:cxnSpLocks/>
            </p:cNvCxnSpPr>
            <p:nvPr/>
          </p:nvCxnSpPr>
          <p:spPr>
            <a:xfrm>
              <a:off x="9131121" y="2389031"/>
              <a:ext cx="0" cy="2604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18127F-F4CB-EB74-D656-F4763AF83EDB}"/>
                </a:ext>
              </a:extLst>
            </p:cNvPr>
            <p:cNvCxnSpPr>
              <a:cxnSpLocks/>
            </p:cNvCxnSpPr>
            <p:nvPr/>
          </p:nvCxnSpPr>
          <p:spPr>
            <a:xfrm>
              <a:off x="9131121" y="4993782"/>
              <a:ext cx="631065" cy="424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ECDA8F5-24AE-94B9-FF01-B90D19359B1B}"/>
              </a:ext>
            </a:extLst>
          </p:cNvPr>
          <p:cNvSpPr/>
          <p:nvPr/>
        </p:nvSpPr>
        <p:spPr>
          <a:xfrm>
            <a:off x="2614410" y="3039414"/>
            <a:ext cx="1120463" cy="72443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2E3C8E-C404-93F8-F473-A25D8979719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3174642" y="3763850"/>
            <a:ext cx="6149662" cy="4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81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(BGP-4)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7214461" cy="522375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Public AS: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 – 64511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Private AS: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64512 – 65535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many versions of BGP, such as: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1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This version was released in 1989 and is defined in RFC 1105.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2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was defined in RFC 1163.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3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was defined in RFC 1267.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4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is the current version of BGP defined in RFC 1771.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What Is BGP? How Does BGP Work? - Huawei">
            <a:extLst>
              <a:ext uri="{FF2B5EF4-FFF2-40B4-BE49-F238E27FC236}">
                <a16:creationId xmlns:a16="http://schemas.microsoft.com/office/drawing/2014/main" id="{7BD8A9C1-7570-2E36-BBEA-D284B540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1795462"/>
            <a:ext cx="36766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16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How BGP is different?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IGP, you cannot configure neighbors explicitly. 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BGP, you can even through they are not connect directly.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Unlike, IGP, BGP advertise the whole subnet, instead of advertising the individual network.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can be configured 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Within AS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IBGP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between AS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EBGP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0092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IBGP (Internal BGP)</a:t>
            </a:r>
          </a:p>
        </p:txBody>
      </p:sp>
      <p:pic>
        <p:nvPicPr>
          <p:cNvPr id="2050" name="Picture 2" descr="Border Gateway Protocol">
            <a:extLst>
              <a:ext uri="{FF2B5EF4-FFF2-40B4-BE49-F238E27FC236}">
                <a16:creationId xmlns:a16="http://schemas.microsoft.com/office/drawing/2014/main" id="{B204772D-4F86-F22E-8845-27D6ACA03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/>
          <a:stretch/>
        </p:blipFill>
        <p:spPr bwMode="auto">
          <a:xfrm>
            <a:off x="2382089" y="2275947"/>
            <a:ext cx="7427821" cy="45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B5CC87-51F4-77D8-57EE-D8782A56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147864"/>
            <a:ext cx="11154163" cy="1128083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all the routers are neighbors of each other and belong to the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same autonomous number system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the routers are referred to as an IBGP.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26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EBGP (External BGP)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1128083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all the routers are neighbors of each other and they belong to the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different autonomous number systems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then the routers are referred to as an EBGP.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3074" name="Picture 2" descr="Border Gateway Protocol">
            <a:extLst>
              <a:ext uri="{FF2B5EF4-FFF2-40B4-BE49-F238E27FC236}">
                <a16:creationId xmlns:a16="http://schemas.microsoft.com/office/drawing/2014/main" id="{1FCC2DEC-D4D4-A920-60CE-9E533B94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/>
          <a:stretch/>
        </p:blipFill>
        <p:spPr bwMode="auto">
          <a:xfrm>
            <a:off x="2264077" y="2392680"/>
            <a:ext cx="7663845" cy="42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031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Types of Packets in BGP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6"/>
            <a:ext cx="11154163" cy="559340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When one router wants to connect to another router and wants to create a neighborhood relation, it uses the open message.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in two situations: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withdraw a destination that has been previously advertised.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also used to announce a route to a new destination.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Keep Alive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Such a message is exchanged regularly.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tell other routers if they are alive or not.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For example, ‘Hello’ packets.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Notification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sent by a router when there is an error condition.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also sent by the router when it wants to close a connection.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60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7218</TotalTime>
  <Words>5340</Words>
  <Application>Microsoft Office PowerPoint</Application>
  <PresentationFormat>Widescreen</PresentationFormat>
  <Paragraphs>597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Arial</vt:lpstr>
      <vt:lpstr>Calibri</vt:lpstr>
      <vt:lpstr>Red Hat Display</vt:lpstr>
      <vt:lpstr>Rockwell</vt:lpstr>
      <vt:lpstr>Rockwell Condensed</vt:lpstr>
      <vt:lpstr>Wingdings</vt:lpstr>
      <vt:lpstr>Wood Type</vt:lpstr>
      <vt:lpstr>Router</vt:lpstr>
      <vt:lpstr>Router components</vt:lpstr>
      <vt:lpstr>Routing</vt:lpstr>
      <vt:lpstr>Types of Routing – Static Routing</vt:lpstr>
      <vt:lpstr>Types of Routing – Default Routing</vt:lpstr>
      <vt:lpstr>Types of Routing – Dynamic Routing</vt:lpstr>
      <vt:lpstr>The Router Boot Sequence</vt:lpstr>
      <vt:lpstr>The Router Boot Sequence</vt:lpstr>
      <vt:lpstr>types of interfaces</vt:lpstr>
      <vt:lpstr>Cisco Discovery Protocol (CDP)</vt:lpstr>
      <vt:lpstr>Static routing</vt:lpstr>
      <vt:lpstr>Static routing - steps</vt:lpstr>
      <vt:lpstr>To list routing table</vt:lpstr>
      <vt:lpstr>Trying with 3 routers</vt:lpstr>
      <vt:lpstr>R1 Route config</vt:lpstr>
      <vt:lpstr>R2 Route config</vt:lpstr>
      <vt:lpstr>R3 Route config</vt:lpstr>
      <vt:lpstr>Routing Terminologies</vt:lpstr>
      <vt:lpstr>Dynamic routing</vt:lpstr>
      <vt:lpstr> Interior gateway protocol (IGP)</vt:lpstr>
      <vt:lpstr>Exterior Gateway Protocol (EGP)</vt:lpstr>
      <vt:lpstr>Routing Information Protocol V1</vt:lpstr>
      <vt:lpstr>RIP timer</vt:lpstr>
      <vt:lpstr>Advantages &amp; disadvantages</vt:lpstr>
      <vt:lpstr>Routing Information Protocol V2</vt:lpstr>
      <vt:lpstr>Configuring RIP</vt:lpstr>
      <vt:lpstr>Router R1 config</vt:lpstr>
      <vt:lpstr>Router R2 config</vt:lpstr>
      <vt:lpstr>To list routing table – R1</vt:lpstr>
      <vt:lpstr>3 routers rip config</vt:lpstr>
      <vt:lpstr>IGRP</vt:lpstr>
      <vt:lpstr>EIGRP</vt:lpstr>
      <vt:lpstr>EIGRP</vt:lpstr>
      <vt:lpstr>EIGRP with 2 routers</vt:lpstr>
      <vt:lpstr>EIGRP on R1</vt:lpstr>
      <vt:lpstr>EIGRP on R2</vt:lpstr>
      <vt:lpstr>OSPF</vt:lpstr>
      <vt:lpstr>OSPF</vt:lpstr>
      <vt:lpstr>OSPF</vt:lpstr>
      <vt:lpstr>Router ID in OSPF</vt:lpstr>
      <vt:lpstr>OSPF tables</vt:lpstr>
      <vt:lpstr>Wildcard</vt:lpstr>
      <vt:lpstr>Syntax of OSPF command</vt:lpstr>
      <vt:lpstr>OSPF</vt:lpstr>
      <vt:lpstr>OSPF Configuration on Router R1</vt:lpstr>
      <vt:lpstr>OSPF Configuration on Router R0</vt:lpstr>
      <vt:lpstr>OSPF Configuration on Router R0</vt:lpstr>
      <vt:lpstr>OSPF Configuration on Router R3</vt:lpstr>
      <vt:lpstr>OSPF Configuration on Router R2</vt:lpstr>
      <vt:lpstr>OSPF multi area</vt:lpstr>
      <vt:lpstr>OSPF multi area – router 1 – area 0</vt:lpstr>
      <vt:lpstr>OSPF multi area – router 2 – area 0</vt:lpstr>
      <vt:lpstr>OSPF multi area – router 1 – area 1</vt:lpstr>
      <vt:lpstr>Listing routes – Router 2</vt:lpstr>
      <vt:lpstr>Listing OSPF events – router 1</vt:lpstr>
      <vt:lpstr>OSPF multi area – router 2 – area 2</vt:lpstr>
      <vt:lpstr>Pinging from router 0 to router 3</vt:lpstr>
      <vt:lpstr>PowerPoint Presentation</vt:lpstr>
      <vt:lpstr>Task</vt:lpstr>
      <vt:lpstr>Final output</vt:lpstr>
      <vt:lpstr>First Hop Redundancy Protocol</vt:lpstr>
      <vt:lpstr>First Hop Redundancy Protocol</vt:lpstr>
      <vt:lpstr>Hot Standby Router Protocol</vt:lpstr>
      <vt:lpstr>Hot Standby Router Protocol</vt:lpstr>
      <vt:lpstr>Virtual Router Redundancy Protocol</vt:lpstr>
      <vt:lpstr>Virtual Router Redundancy Protocol</vt:lpstr>
      <vt:lpstr>Gateway Load Balancing Protocol</vt:lpstr>
      <vt:lpstr>FHRP table for exam</vt:lpstr>
      <vt:lpstr>Hot Standby Router Protocol</vt:lpstr>
      <vt:lpstr>HSRP configuration – Router 1</vt:lpstr>
      <vt:lpstr>HSRP configuration – Router 1</vt:lpstr>
      <vt:lpstr>HSRP configuration – Router 0</vt:lpstr>
      <vt:lpstr>HSRP configuration – changing priority</vt:lpstr>
      <vt:lpstr>HSRP configuration – delete router 0</vt:lpstr>
      <vt:lpstr>HSRP configuration – reactivation of R0</vt:lpstr>
      <vt:lpstr>Redistribution</vt:lpstr>
      <vt:lpstr>Redistribution on EIGRP &amp; RIP</vt:lpstr>
      <vt:lpstr>Configuring EIGRP on R0</vt:lpstr>
      <vt:lpstr>Configuring EIGRP on R1</vt:lpstr>
      <vt:lpstr>Configuring RIP on R1</vt:lpstr>
      <vt:lpstr>Configuring RIP on R2</vt:lpstr>
      <vt:lpstr>Configuring Redistribution on R1</vt:lpstr>
      <vt:lpstr>Validating routes on R0</vt:lpstr>
      <vt:lpstr>Configuring EIGRP under RIP on R1</vt:lpstr>
      <vt:lpstr>Validating routes on R2</vt:lpstr>
      <vt:lpstr>Redistribution on EIGRP &amp; OSPF</vt:lpstr>
      <vt:lpstr>On Router R0:</vt:lpstr>
      <vt:lpstr>On Router R1:</vt:lpstr>
      <vt:lpstr>Configuring OSPF on Router R1</vt:lpstr>
      <vt:lpstr>Configuring OSPF on Router R2</vt:lpstr>
      <vt:lpstr>Listing OSPF external entry on Router R1:</vt:lpstr>
      <vt:lpstr>On Router R1, redistributing OSPF, under EIGRP</vt:lpstr>
      <vt:lpstr>On Router R1, redistributing EIGRP, under OSPF</vt:lpstr>
      <vt:lpstr>Border Gateway Protocol (BGP-4)</vt:lpstr>
      <vt:lpstr>Border Gateway Protocol (BGP-4)</vt:lpstr>
      <vt:lpstr>How BGP is different?</vt:lpstr>
      <vt:lpstr>IBGP (Internal BGP)</vt:lpstr>
      <vt:lpstr>EBGP (External BGP)</vt:lpstr>
      <vt:lpstr>Types of Packets in BGP</vt:lpstr>
      <vt:lpstr>Border Gateway Protocol - Demo</vt:lpstr>
      <vt:lpstr>Router configuration on R0:</vt:lpstr>
      <vt:lpstr>Router configuration on R1:</vt:lpstr>
      <vt:lpstr>Display protocol details on Router R0:</vt:lpstr>
      <vt:lpstr>Display protocol details on Router R1:</vt:lpstr>
      <vt:lpstr>BGP TASK</vt:lpstr>
      <vt:lpstr>Policy Based Routing (PBR)</vt:lpstr>
      <vt:lpstr>Policy Based Routing (PBR)</vt:lpstr>
      <vt:lpstr>IPv6</vt:lpstr>
      <vt:lpstr>IPv4 VS IPv6</vt:lpstr>
      <vt:lpstr>IPv6 address types</vt:lpstr>
      <vt:lpstr>IPv6 address types</vt:lpstr>
      <vt:lpstr>IPv6 address types</vt:lpstr>
      <vt:lpstr>IPv6 address types</vt:lpstr>
      <vt:lpstr>Wide-Area Network</vt:lpstr>
      <vt:lpstr>WAN Terminology</vt:lpstr>
      <vt:lpstr>WAN Terminology</vt:lpstr>
      <vt:lpstr>WAN Terminology</vt:lpstr>
      <vt:lpstr>WAN Technologies</vt:lpstr>
      <vt:lpstr>WAN Technologies</vt:lpstr>
      <vt:lpstr>WAN Technologies</vt:lpstr>
      <vt:lpstr>Other Types of WAN technologies</vt:lpstr>
      <vt:lpstr>Multi Protocol Label Switching (MPLS)</vt:lpstr>
      <vt:lpstr>MPLS Header</vt:lpstr>
      <vt:lpstr>Important terms</vt:lpstr>
      <vt:lpstr>Transmission</vt:lpstr>
      <vt:lpstr>synchronous Transmission</vt:lpstr>
      <vt:lpstr>asynchronous Transmission</vt:lpstr>
      <vt:lpstr>synchronous VS asynchronous Transmission</vt:lpstr>
      <vt:lpstr>WAN – PPP Connection</vt:lpstr>
      <vt:lpstr>WAN – PPP Connection – R0</vt:lpstr>
      <vt:lpstr>WAN – PPP Connection – R1</vt:lpstr>
      <vt:lpstr>WAN – PPP Connection – R1</vt:lpstr>
      <vt:lpstr>Software-Defined Networking (SDN)</vt:lpstr>
      <vt:lpstr>Why SDN is important?</vt:lpstr>
      <vt:lpstr>How does SDN work?</vt:lpstr>
      <vt:lpstr>different models of SDN?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Services</dc:title>
  <dc:creator>Jeetu Tomar</dc:creator>
  <cp:lastModifiedBy>Jeetu Tomar</cp:lastModifiedBy>
  <cp:revision>1534</cp:revision>
  <dcterms:created xsi:type="dcterms:W3CDTF">2024-01-23T14:19:57Z</dcterms:created>
  <dcterms:modified xsi:type="dcterms:W3CDTF">2024-08-22T11:50:55Z</dcterms:modified>
</cp:coreProperties>
</file>